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8" r:id="rId3"/>
    <p:sldId id="259" r:id="rId4"/>
    <p:sldId id="272" r:id="rId5"/>
    <p:sldId id="261" r:id="rId6"/>
    <p:sldId id="262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38"/>
  </p:normalViewPr>
  <p:slideViewPr>
    <p:cSldViewPr snapToGrid="0" snapToObjects="1">
      <p:cViewPr varScale="1">
        <p:scale>
          <a:sx n="158" d="100"/>
          <a:sy n="158" d="100"/>
        </p:scale>
        <p:origin x="22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4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9AA249B-05E2-4E42-9250-9EB91C24529A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DBE35A4-9470-0942-BB4D-04A4C629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9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18F8-687A-724C-AE14-567537501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509620" cy="2677648"/>
          </a:xfrm>
        </p:spPr>
        <p:txBody>
          <a:bodyPr/>
          <a:lstStyle/>
          <a:p>
            <a:r>
              <a:rPr lang="en-US" sz="4400" dirty="0"/>
              <a:t>Leveraging Data Center Federation in Seismology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F403F-A77D-EE46-AD80-C2D516C27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21341"/>
          </a:xfrm>
        </p:spPr>
        <p:txBody>
          <a:bodyPr>
            <a:normAutofit/>
          </a:bodyPr>
          <a:lstStyle/>
          <a:p>
            <a:r>
              <a:rPr lang="en-US" dirty="0"/>
              <a:t>Dr. Tim Ahern</a:t>
            </a:r>
          </a:p>
          <a:p>
            <a:r>
              <a:rPr lang="en-US" dirty="0"/>
              <a:t>Incorporated research institutions for Seismology (IRIS) &amp;</a:t>
            </a:r>
          </a:p>
          <a:p>
            <a:r>
              <a:rPr lang="en-US" dirty="0"/>
              <a:t>International Federation of Digital Seismograph Networks (FDSN)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6F5AF-D2D4-0F4C-852C-06F2ADDA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98" y="603278"/>
            <a:ext cx="1101501" cy="1144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52CA3-17EB-9A48-991E-C0C7D665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373" y="603278"/>
            <a:ext cx="1311795" cy="1105574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C284B7A-5383-A648-BD70-20B76B62FC6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160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0543888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eneva" panose="020B05030304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30024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ABFE9C2-EA12-7149-8100-433168CF20E1}"/>
              </a:ext>
            </a:extLst>
          </p:cNvPr>
          <p:cNvSpPr/>
          <p:nvPr/>
        </p:nvSpPr>
        <p:spPr>
          <a:xfrm>
            <a:off x="569967" y="6061028"/>
            <a:ext cx="11052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FF00"/>
                </a:solidFill>
                <a:latin typeface="ArialMT"/>
              </a:rPr>
              <a:t>This material is based upon work supported by SAGE which is a major facility fully funded by the National Science Foundation.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17E80-F5F1-0F4F-A0B5-DB0EF8771B67}"/>
              </a:ext>
            </a:extLst>
          </p:cNvPr>
          <p:cNvSpPr/>
          <p:nvPr/>
        </p:nvSpPr>
        <p:spPr>
          <a:xfrm>
            <a:off x="569967" y="1739008"/>
            <a:ext cx="1712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EAR-1724509 - SAGE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6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958A-F0B6-6F4E-B7EC-268206D1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of metadata and time series harmonization in seismology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417AD-6CF7-354C-B2F0-B3CE8AF6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about 1987 the FDSN began the development of the Standard for Exchange of Earthquake Data (SEED) format</a:t>
            </a:r>
          </a:p>
          <a:p>
            <a:pPr lvl="1"/>
            <a:r>
              <a:rPr lang="en-US" dirty="0"/>
              <a:t>Specifies the form of metadata used in exchanging time series data</a:t>
            </a:r>
          </a:p>
          <a:p>
            <a:pPr lvl="1"/>
            <a:r>
              <a:rPr lang="en-US" dirty="0"/>
              <a:t>Specifies the exact binary format of the time series data</a:t>
            </a:r>
          </a:p>
          <a:p>
            <a:r>
              <a:rPr lang="en-US" dirty="0"/>
              <a:t>Later developments</a:t>
            </a:r>
          </a:p>
          <a:p>
            <a:pPr lvl="1"/>
            <a:r>
              <a:rPr lang="en-US" dirty="0"/>
              <a:t>More recently (2010-2012) the metadata moved into the StationXML format</a:t>
            </a:r>
          </a:p>
          <a:p>
            <a:pPr lvl="1"/>
            <a:r>
              <a:rPr lang="en-US" dirty="0"/>
              <a:t>2013 FDSN approved web service standards for </a:t>
            </a:r>
            <a:r>
              <a:rPr lang="en-US" dirty="0" err="1"/>
              <a:t>dataselect</a:t>
            </a:r>
            <a:r>
              <a:rPr lang="en-US" dirty="0"/>
              <a:t>, station, and event</a:t>
            </a:r>
          </a:p>
          <a:p>
            <a:pPr lvl="2"/>
            <a:r>
              <a:rPr lang="en-US" dirty="0"/>
              <a:t>Based upon existing IRIS versions</a:t>
            </a:r>
          </a:p>
          <a:p>
            <a:pPr lvl="1"/>
            <a:r>
              <a:rPr lang="en-US" dirty="0"/>
              <a:t>Timeseries moving from miniSeed to </a:t>
            </a:r>
            <a:r>
              <a:rPr lang="en-US" dirty="0" err="1"/>
              <a:t>xSeed</a:t>
            </a:r>
            <a:r>
              <a:rPr lang="en-US" dirty="0"/>
              <a:t> from 2016 to present</a:t>
            </a:r>
          </a:p>
          <a:p>
            <a:pPr lvl="1"/>
            <a:r>
              <a:rPr lang="en-US" dirty="0"/>
              <a:t>Deployment of standardized web services at multiple data centers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2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F758-04D3-904C-9B8C-4B354962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0D0-AC39-5941-A8A1-C7093E6A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fdsnws</a:t>
            </a:r>
            <a:r>
              <a:rPr lang="en-US" dirty="0"/>
              <a:t>-station </a:t>
            </a:r>
          </a:p>
          <a:p>
            <a:pPr lvl="1"/>
            <a:r>
              <a:rPr lang="en-US" dirty="0"/>
              <a:t>metadata describing observatory points that measure a variety of time series data</a:t>
            </a:r>
          </a:p>
          <a:p>
            <a:r>
              <a:rPr lang="en-US" dirty="0" err="1"/>
              <a:t>fdsn</a:t>
            </a:r>
            <a:r>
              <a:rPr lang="en-US" dirty="0"/>
              <a:t>-</a:t>
            </a:r>
            <a:r>
              <a:rPr lang="en-US" dirty="0" err="1"/>
              <a:t>ws</a:t>
            </a:r>
            <a:r>
              <a:rPr lang="en-US" dirty="0"/>
              <a:t>-event</a:t>
            </a:r>
          </a:p>
          <a:p>
            <a:pPr lvl="1"/>
            <a:r>
              <a:rPr lang="en-US" dirty="0"/>
              <a:t>Earthquake catalogs</a:t>
            </a:r>
          </a:p>
          <a:p>
            <a:r>
              <a:rPr lang="en-US" dirty="0" err="1"/>
              <a:t>fdsnws-dataselect</a:t>
            </a:r>
            <a:endParaRPr lang="en-US" dirty="0"/>
          </a:p>
          <a:p>
            <a:pPr lvl="1"/>
            <a:r>
              <a:rPr lang="en-US" dirty="0"/>
              <a:t>Time series data</a:t>
            </a:r>
          </a:p>
          <a:p>
            <a:r>
              <a:rPr lang="en-US" dirty="0" err="1"/>
              <a:t>fdsnws</a:t>
            </a:r>
            <a:r>
              <a:rPr lang="en-US" dirty="0"/>
              <a:t>-availability</a:t>
            </a:r>
          </a:p>
          <a:p>
            <a:pPr lvl="1"/>
            <a:r>
              <a:rPr lang="en-US" dirty="0"/>
              <a:t>Detailed inventory of timeseries holdings</a:t>
            </a:r>
          </a:p>
        </p:txBody>
      </p:sp>
    </p:spTree>
    <p:extLst>
      <p:ext uri="{BB962C8B-B14F-4D97-AF65-F5344CB8AC3E}">
        <p14:creationId xmlns:p14="http://schemas.microsoft.com/office/powerpoint/2010/main" val="213920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464951"/>
            <a:ext cx="10341388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Fedcatalog an IRIS Federated model in seismology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76203" y="3780512"/>
            <a:ext cx="1141999" cy="113121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Client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976610" y="2719390"/>
            <a:ext cx="7319248" cy="586952"/>
            <a:chOff x="1397756" y="2311183"/>
            <a:chExt cx="7319248" cy="586952"/>
          </a:xfrm>
          <a:solidFill>
            <a:schemeClr val="bg2">
              <a:lumMod val="10000"/>
            </a:schemeClr>
          </a:solidFill>
        </p:grpSpPr>
        <p:sp>
          <p:nvSpPr>
            <p:cNvPr id="5" name="Hexagon 4"/>
            <p:cNvSpPr/>
            <p:nvPr/>
          </p:nvSpPr>
          <p:spPr>
            <a:xfrm>
              <a:off x="2491335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DC2</a:t>
              </a:r>
            </a:p>
          </p:txBody>
        </p:sp>
        <p:sp>
          <p:nvSpPr>
            <p:cNvPr id="6" name="Hexagon 5"/>
            <p:cNvSpPr/>
            <p:nvPr/>
          </p:nvSpPr>
          <p:spPr>
            <a:xfrm>
              <a:off x="7959228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 7</a:t>
              </a:r>
            </a:p>
          </p:txBody>
        </p:sp>
        <p:sp>
          <p:nvSpPr>
            <p:cNvPr id="7" name="Hexagon 6"/>
            <p:cNvSpPr/>
            <p:nvPr/>
          </p:nvSpPr>
          <p:spPr>
            <a:xfrm>
              <a:off x="4678493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DC4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1397756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DC1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3584914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DC3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5772072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 5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6865651" y="2311183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 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6610" y="5219598"/>
            <a:ext cx="7319248" cy="586952"/>
            <a:chOff x="1507464" y="4811391"/>
            <a:chExt cx="7319248" cy="586952"/>
          </a:xfrm>
          <a:solidFill>
            <a:schemeClr val="bg2">
              <a:lumMod val="10000"/>
            </a:schemeClr>
          </a:solidFill>
        </p:grpSpPr>
        <p:sp>
          <p:nvSpPr>
            <p:cNvPr id="12" name="Hexagon 11"/>
            <p:cNvSpPr/>
            <p:nvPr/>
          </p:nvSpPr>
          <p:spPr>
            <a:xfrm>
              <a:off x="2601043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Hexagon 12"/>
            <p:cNvSpPr/>
            <p:nvPr/>
          </p:nvSpPr>
          <p:spPr>
            <a:xfrm>
              <a:off x="8068936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DC n</a:t>
              </a:r>
            </a:p>
          </p:txBody>
        </p:sp>
        <p:sp>
          <p:nvSpPr>
            <p:cNvPr id="14" name="Hexagon 13"/>
            <p:cNvSpPr/>
            <p:nvPr/>
          </p:nvSpPr>
          <p:spPr>
            <a:xfrm>
              <a:off x="4788201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1507464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Hexagon 15"/>
            <p:cNvSpPr/>
            <p:nvPr/>
          </p:nvSpPr>
          <p:spPr>
            <a:xfrm>
              <a:off x="3694622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881780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Hexagon 17"/>
            <p:cNvSpPr/>
            <p:nvPr/>
          </p:nvSpPr>
          <p:spPr>
            <a:xfrm>
              <a:off x="6975359" y="4811391"/>
              <a:ext cx="757776" cy="586952"/>
            </a:xfrm>
            <a:prstGeom prst="hexagon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93162" y="3924582"/>
            <a:ext cx="1782373" cy="84307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IRIS</a:t>
            </a:r>
          </a:p>
          <a:p>
            <a:pPr algn="ctr"/>
            <a:r>
              <a:rPr lang="en-US" dirty="0"/>
              <a:t>fedcatalog Service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587648" y="3306342"/>
            <a:ext cx="6165294" cy="1951008"/>
            <a:chOff x="2063647" y="3306342"/>
            <a:chExt cx="6165294" cy="1951008"/>
          </a:xfrm>
          <a:solidFill>
            <a:schemeClr val="bg2">
              <a:lumMod val="10000"/>
            </a:schemeClr>
          </a:solidFill>
        </p:grpSpPr>
        <p:cxnSp>
          <p:nvCxnSpPr>
            <p:cNvPr id="23" name="Straight Arrow Connector 22"/>
            <p:cNvCxnSpPr>
              <a:stCxn id="21" idx="1"/>
              <a:endCxn id="8" idx="1"/>
            </p:cNvCxnSpPr>
            <p:nvPr/>
          </p:nvCxnSpPr>
          <p:spPr>
            <a:xfrm flipH="1" flipV="1">
              <a:off x="2063647" y="3306342"/>
              <a:ext cx="2205514" cy="10397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1"/>
              <a:endCxn id="5" idx="1"/>
            </p:cNvCxnSpPr>
            <p:nvPr/>
          </p:nvCxnSpPr>
          <p:spPr>
            <a:xfrm flipH="1" flipV="1">
              <a:off x="3157226" y="3306342"/>
              <a:ext cx="1111935" cy="10397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3"/>
              <a:endCxn id="6" idx="2"/>
            </p:cNvCxnSpPr>
            <p:nvPr/>
          </p:nvCxnSpPr>
          <p:spPr>
            <a:xfrm flipV="1">
              <a:off x="6051534" y="3306342"/>
              <a:ext cx="2109285" cy="10397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  <a:endCxn id="11" idx="2"/>
            </p:cNvCxnSpPr>
            <p:nvPr/>
          </p:nvCxnSpPr>
          <p:spPr>
            <a:xfrm flipV="1">
              <a:off x="6051534" y="3306342"/>
              <a:ext cx="1015708" cy="10397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0"/>
              <a:endCxn id="9" idx="1"/>
            </p:cNvCxnSpPr>
            <p:nvPr/>
          </p:nvCxnSpPr>
          <p:spPr>
            <a:xfrm flipH="1" flipV="1">
              <a:off x="4250805" y="3306342"/>
              <a:ext cx="909543" cy="61824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0"/>
            </p:cNvCxnSpPr>
            <p:nvPr/>
          </p:nvCxnSpPr>
          <p:spPr>
            <a:xfrm flipV="1">
              <a:off x="5160348" y="3306342"/>
              <a:ext cx="0" cy="61824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1" idx="0"/>
              <a:endCxn id="10" idx="2"/>
            </p:cNvCxnSpPr>
            <p:nvPr/>
          </p:nvCxnSpPr>
          <p:spPr>
            <a:xfrm flipV="1">
              <a:off x="5160348" y="3306342"/>
              <a:ext cx="813315" cy="61824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1" idx="2"/>
              <a:endCxn id="16" idx="5"/>
            </p:cNvCxnSpPr>
            <p:nvPr/>
          </p:nvCxnSpPr>
          <p:spPr>
            <a:xfrm flipH="1">
              <a:off x="4250805" y="4767658"/>
              <a:ext cx="909543" cy="45194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1" idx="1"/>
              <a:endCxn id="12" idx="5"/>
            </p:cNvCxnSpPr>
            <p:nvPr/>
          </p:nvCxnSpPr>
          <p:spPr>
            <a:xfrm flipH="1">
              <a:off x="3157226" y="4346120"/>
              <a:ext cx="1111935" cy="8734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1" idx="2"/>
            </p:cNvCxnSpPr>
            <p:nvPr/>
          </p:nvCxnSpPr>
          <p:spPr>
            <a:xfrm>
              <a:off x="5160348" y="4767658"/>
              <a:ext cx="0" cy="45194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1"/>
              <a:endCxn id="15" idx="5"/>
            </p:cNvCxnSpPr>
            <p:nvPr/>
          </p:nvCxnSpPr>
          <p:spPr>
            <a:xfrm flipH="1">
              <a:off x="2063647" y="4346120"/>
              <a:ext cx="2205514" cy="8734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1" idx="3"/>
            </p:cNvCxnSpPr>
            <p:nvPr/>
          </p:nvCxnSpPr>
          <p:spPr>
            <a:xfrm>
              <a:off x="6051534" y="4346120"/>
              <a:ext cx="2177407" cy="91123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2"/>
              <a:endCxn id="17" idx="4"/>
            </p:cNvCxnSpPr>
            <p:nvPr/>
          </p:nvCxnSpPr>
          <p:spPr>
            <a:xfrm>
              <a:off x="5160348" y="4767658"/>
              <a:ext cx="813315" cy="45194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1" idx="3"/>
              <a:endCxn id="18" idx="4"/>
            </p:cNvCxnSpPr>
            <p:nvPr/>
          </p:nvCxnSpPr>
          <p:spPr>
            <a:xfrm>
              <a:off x="6051534" y="4346120"/>
              <a:ext cx="1015708" cy="87347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Left-Right Arrow 82"/>
          <p:cNvSpPr/>
          <p:nvPr/>
        </p:nvSpPr>
        <p:spPr>
          <a:xfrm>
            <a:off x="3103589" y="4260746"/>
            <a:ext cx="2401401" cy="192094"/>
          </a:xfrm>
          <a:prstGeom prst="left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18202" y="3306342"/>
            <a:ext cx="6666618" cy="1913256"/>
            <a:chOff x="1494201" y="3306342"/>
            <a:chExt cx="6666618" cy="1913256"/>
          </a:xfrm>
          <a:solidFill>
            <a:schemeClr val="bg2">
              <a:lumMod val="10000"/>
            </a:schemeClr>
          </a:solidFill>
        </p:grpSpPr>
        <p:cxnSp>
          <p:nvCxnSpPr>
            <p:cNvPr id="85" name="Straight Arrow Connector 84"/>
            <p:cNvCxnSpPr>
              <a:stCxn id="4" idx="6"/>
            </p:cNvCxnSpPr>
            <p:nvPr/>
          </p:nvCxnSpPr>
          <p:spPr>
            <a:xfrm flipV="1">
              <a:off x="1494201" y="3306342"/>
              <a:ext cx="1419498" cy="1039778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3" idx="3"/>
              <a:endCxn id="14" idx="4"/>
            </p:cNvCxnSpPr>
            <p:nvPr/>
          </p:nvCxnSpPr>
          <p:spPr>
            <a:xfrm>
              <a:off x="1579588" y="4356793"/>
              <a:ext cx="3300496" cy="862805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4" idx="6"/>
              <a:endCxn id="18" idx="4"/>
            </p:cNvCxnSpPr>
            <p:nvPr/>
          </p:nvCxnSpPr>
          <p:spPr>
            <a:xfrm>
              <a:off x="1494201" y="4346120"/>
              <a:ext cx="5573041" cy="873478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3" idx="3"/>
              <a:endCxn id="6" idx="2"/>
            </p:cNvCxnSpPr>
            <p:nvPr/>
          </p:nvCxnSpPr>
          <p:spPr>
            <a:xfrm flipV="1">
              <a:off x="1579588" y="3306342"/>
              <a:ext cx="6581231" cy="1050451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F4F4DAE-CC39-C54A-8222-B1105A20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83" grpId="0" animBg="1"/>
      <p:bldP spid="8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5D49A0D-1D40-6A4A-A7FA-90E6D1D4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37367"/>
            <a:ext cx="9687217" cy="706964"/>
          </a:xfrm>
        </p:spPr>
        <p:txBody>
          <a:bodyPr/>
          <a:lstStyle/>
          <a:p>
            <a:r>
              <a:rPr lang="en-US" dirty="0"/>
              <a:t>International Federation of Data Centers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5C095-4534-1A47-998D-6EE1C1BA9025}"/>
              </a:ext>
            </a:extLst>
          </p:cNvPr>
          <p:cNvSpPr txBox="1"/>
          <p:nvPr/>
        </p:nvSpPr>
        <p:spPr>
          <a:xfrm>
            <a:off x="548567" y="3653381"/>
            <a:ext cx="201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24 Active Nodes</a:t>
            </a:r>
          </a:p>
          <a:p>
            <a:pPr algn="ctr"/>
            <a:r>
              <a:rPr lang="en-US" dirty="0"/>
              <a:t>on</a:t>
            </a:r>
          </a:p>
          <a:p>
            <a:pPr algn="ctr"/>
            <a:r>
              <a:rPr lang="en-US" dirty="0"/>
              <a:t>5 continents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5A308D-DA90-194F-9A7B-E23A3EA7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29" y="1498352"/>
            <a:ext cx="7057673" cy="52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9B24-55B6-3E4B-88B5-F7A6EC2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47641"/>
            <a:ext cx="8825659" cy="706964"/>
          </a:xfrm>
        </p:spPr>
        <p:txBody>
          <a:bodyPr/>
          <a:lstStyle/>
          <a:p>
            <a:r>
              <a:rPr lang="en-US" dirty="0"/>
              <a:t>Federated Discovery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DE17C3-F173-484A-8BE9-808882A0F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948" y="1582081"/>
            <a:ext cx="7840668" cy="5188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873FD-4D74-3C40-AB6C-BEEE7AABC064}"/>
              </a:ext>
            </a:extLst>
          </p:cNvPr>
          <p:cNvSpPr txBox="1"/>
          <p:nvPr/>
        </p:nvSpPr>
        <p:spPr>
          <a:xfrm>
            <a:off x="8866599" y="2681555"/>
            <a:ext cx="3215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232 stations from 5 different data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GEOFON –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INGV –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143  IRIS-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37 </a:t>
            </a:r>
            <a:r>
              <a:rPr lang="en-US" dirty="0" err="1"/>
              <a:t>Kandilli</a:t>
            </a:r>
            <a:r>
              <a:rPr lang="en-US" dirty="0"/>
              <a:t> – Turkey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 ORFEUS –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41 RESIF -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A1F8-E79B-254B-B734-F3759C4E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clients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4320-4865-0549-A042-C340FC8DAD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Web applications</a:t>
            </a:r>
          </a:p>
          <a:p>
            <a:pPr lvl="1"/>
            <a:r>
              <a:rPr lang="en-US" sz="2800" dirty="0"/>
              <a:t>GMAP</a:t>
            </a:r>
          </a:p>
          <a:p>
            <a:pPr lvl="1"/>
            <a:r>
              <a:rPr lang="en-US" sz="2800" dirty="0"/>
              <a:t>WILBER3</a:t>
            </a:r>
          </a:p>
          <a:p>
            <a:pPr lvl="1"/>
            <a:r>
              <a:rPr lang="en-US" sz="2800" dirty="0"/>
              <a:t>MDA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00B02F-58A1-BB4A-A937-B9518507D8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Clients</a:t>
            </a:r>
          </a:p>
          <a:p>
            <a:pPr lvl="1"/>
            <a:r>
              <a:rPr lang="en-US" sz="2800" dirty="0" err="1"/>
              <a:t>Fetchdata</a:t>
            </a:r>
            <a:endParaRPr lang="en-US" sz="2800" dirty="0"/>
          </a:p>
          <a:p>
            <a:pPr lvl="1"/>
            <a:r>
              <a:rPr lang="en-US" sz="2800" dirty="0" err="1"/>
              <a:t>ObsPy</a:t>
            </a:r>
            <a:endParaRPr lang="en-US" sz="2800" dirty="0"/>
          </a:p>
          <a:p>
            <a:pPr lvl="1"/>
            <a:r>
              <a:rPr lang="en-US" sz="2800" dirty="0"/>
              <a:t>MATLAB (</a:t>
            </a:r>
            <a:r>
              <a:rPr lang="en-US" sz="2800" dirty="0" err="1"/>
              <a:t>irisfetch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13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1660-4759-344F-8232-A5A725B2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848668" cy="706964"/>
          </a:xfrm>
        </p:spPr>
        <p:txBody>
          <a:bodyPr/>
          <a:lstStyle/>
          <a:p>
            <a:r>
              <a:rPr lang="en-US" dirty="0"/>
              <a:t>Repositories at the IRIS DMC: How IRIS leverages federation concepts internally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2D898F-D352-E447-BBD6-D3BD5E42766E}"/>
              </a:ext>
            </a:extLst>
          </p:cNvPr>
          <p:cNvSpPr/>
          <p:nvPr/>
        </p:nvSpPr>
        <p:spPr>
          <a:xfrm>
            <a:off x="3727406" y="2464269"/>
            <a:ext cx="1095093" cy="43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Breqfast</a:t>
            </a:r>
            <a:endParaRPr lang="en-US" sz="1600" dirty="0"/>
          </a:p>
          <a:p>
            <a:pPr algn="ctr"/>
            <a:r>
              <a:rPr lang="en-US" sz="1600" dirty="0"/>
              <a:t>Request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857687-4CBF-9A44-AFAF-60F061366897}"/>
              </a:ext>
            </a:extLst>
          </p:cNvPr>
          <p:cNvSpPr/>
          <p:nvPr/>
        </p:nvSpPr>
        <p:spPr>
          <a:xfrm>
            <a:off x="5082595" y="4926619"/>
            <a:ext cx="1706336" cy="96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Global Load Balancer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287810-2265-114B-B0DC-D9196015CF97}"/>
              </a:ext>
            </a:extLst>
          </p:cNvPr>
          <p:cNvGrpSpPr/>
          <p:nvPr/>
        </p:nvGrpSpPr>
        <p:grpSpPr>
          <a:xfrm>
            <a:off x="8404215" y="4012291"/>
            <a:ext cx="1298122" cy="2793400"/>
            <a:chOff x="9677844" y="3579583"/>
            <a:chExt cx="1298122" cy="2793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165B47-11DD-E746-919C-6F43227EBF49}"/>
                </a:ext>
              </a:extLst>
            </p:cNvPr>
            <p:cNvSpPr/>
            <p:nvPr/>
          </p:nvSpPr>
          <p:spPr>
            <a:xfrm>
              <a:off x="9677844" y="3579583"/>
              <a:ext cx="1298122" cy="1306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Seed</a:t>
              </a:r>
            </a:p>
            <a:p>
              <a:pPr algn="ctr"/>
              <a:r>
                <a:rPr lang="en-US" sz="1100" dirty="0"/>
                <a:t>Repository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A0C472-8EDE-1040-9DA9-CBD4F398978A}"/>
                </a:ext>
              </a:extLst>
            </p:cNvPr>
            <p:cNvSpPr/>
            <p:nvPr/>
          </p:nvSpPr>
          <p:spPr>
            <a:xfrm>
              <a:off x="9677844" y="5066697"/>
              <a:ext cx="1298122" cy="1306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PH5</a:t>
              </a:r>
            </a:p>
            <a:p>
              <a:pPr algn="ctr"/>
              <a:r>
                <a:rPr lang="en-US" sz="1100" dirty="0"/>
                <a:t>Repository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4B772D-A0DC-EF4C-948B-30F79B2AE5DD}"/>
              </a:ext>
            </a:extLst>
          </p:cNvPr>
          <p:cNvSpPr txBox="1"/>
          <p:nvPr/>
        </p:nvSpPr>
        <p:spPr>
          <a:xfrm>
            <a:off x="8483248" y="361027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IRIS ADC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BDD765E0-67B5-C749-B824-E19C7A8269AC}"/>
              </a:ext>
            </a:extLst>
          </p:cNvPr>
          <p:cNvCxnSpPr>
            <a:cxnSpLocks/>
            <a:stCxn id="8" idx="2"/>
            <a:endCxn id="28" idx="3"/>
          </p:cNvCxnSpPr>
          <p:nvPr/>
        </p:nvCxnSpPr>
        <p:spPr>
          <a:xfrm rot="10800000" flipV="1">
            <a:off x="6788931" y="4665434"/>
            <a:ext cx="1615284" cy="743558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A789C83E-2F31-EF46-A4FB-3D66BEBD714B}"/>
              </a:ext>
            </a:extLst>
          </p:cNvPr>
          <p:cNvCxnSpPr>
            <a:cxnSpLocks/>
            <a:stCxn id="9" idx="2"/>
            <a:endCxn id="28" idx="3"/>
          </p:cNvCxnSpPr>
          <p:nvPr/>
        </p:nvCxnSpPr>
        <p:spPr>
          <a:xfrm rot="10800000">
            <a:off x="6788931" y="5408992"/>
            <a:ext cx="1615284" cy="743556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2F2A182-F18A-1B48-8FA6-AA6EFAB05486}"/>
              </a:ext>
            </a:extLst>
          </p:cNvPr>
          <p:cNvSpPr/>
          <p:nvPr/>
        </p:nvSpPr>
        <p:spPr>
          <a:xfrm>
            <a:off x="5269613" y="3382907"/>
            <a:ext cx="1332301" cy="96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Federated </a:t>
            </a:r>
            <a:r>
              <a:rPr lang="en-US" sz="1600" dirty="0" err="1"/>
              <a:t>Fetchdata</a:t>
            </a:r>
            <a:endParaRPr lang="en-US" sz="1600" dirty="0"/>
          </a:p>
          <a:p>
            <a:pPr algn="ctr"/>
            <a:r>
              <a:rPr lang="en-US" sz="1600" dirty="0"/>
              <a:t>IRIS SEED &amp; </a:t>
            </a:r>
          </a:p>
          <a:p>
            <a:pPr algn="ctr"/>
            <a:r>
              <a:rPr lang="en-US" sz="1600" dirty="0"/>
              <a:t>IRIS PH5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A20DAE-02EE-194F-80C7-0A9CFCA17813}"/>
              </a:ext>
            </a:extLst>
          </p:cNvPr>
          <p:cNvGrpSpPr/>
          <p:nvPr/>
        </p:nvGrpSpPr>
        <p:grpSpPr>
          <a:xfrm>
            <a:off x="2169190" y="4012291"/>
            <a:ext cx="1298122" cy="2793400"/>
            <a:chOff x="3442819" y="3579583"/>
            <a:chExt cx="1298122" cy="2793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202BA9-E7B9-A74F-B730-3B387F49DFE1}"/>
                </a:ext>
              </a:extLst>
            </p:cNvPr>
            <p:cNvSpPr/>
            <p:nvPr/>
          </p:nvSpPr>
          <p:spPr>
            <a:xfrm>
              <a:off x="3442819" y="3579583"/>
              <a:ext cx="1298122" cy="1306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Seed</a:t>
              </a:r>
            </a:p>
            <a:p>
              <a:pPr algn="ctr"/>
              <a:r>
                <a:rPr lang="en-US" sz="1100" dirty="0"/>
                <a:t>Repository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021095-229F-6C48-A5E0-E248D36E9158}"/>
                </a:ext>
              </a:extLst>
            </p:cNvPr>
            <p:cNvSpPr/>
            <p:nvPr/>
          </p:nvSpPr>
          <p:spPr>
            <a:xfrm>
              <a:off x="3442819" y="5066697"/>
              <a:ext cx="1298122" cy="1306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PH5</a:t>
              </a:r>
            </a:p>
            <a:p>
              <a:pPr algn="ctr"/>
              <a:r>
                <a:rPr lang="en-US" sz="1100" dirty="0"/>
                <a:t>Repository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BBC8D3-ADB0-1C4B-9F23-0B60583C05EA}"/>
              </a:ext>
            </a:extLst>
          </p:cNvPr>
          <p:cNvSpPr txBox="1"/>
          <p:nvPr/>
        </p:nvSpPr>
        <p:spPr>
          <a:xfrm>
            <a:off x="2248223" y="368061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IRIS DMC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FD94EF97-4FDF-0040-9C7B-D4330907C624}"/>
              </a:ext>
            </a:extLst>
          </p:cNvPr>
          <p:cNvCxnSpPr>
            <a:cxnSpLocks/>
            <a:stCxn id="13" idx="6"/>
            <a:endCxn id="28" idx="1"/>
          </p:cNvCxnSpPr>
          <p:nvPr/>
        </p:nvCxnSpPr>
        <p:spPr>
          <a:xfrm>
            <a:off x="3467312" y="4665434"/>
            <a:ext cx="1615283" cy="743558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29ACBF7-D572-494E-B964-D36E219B4433}"/>
              </a:ext>
            </a:extLst>
          </p:cNvPr>
          <p:cNvCxnSpPr>
            <a:cxnSpLocks/>
            <a:stCxn id="14" idx="6"/>
            <a:endCxn id="28" idx="1"/>
          </p:cNvCxnSpPr>
          <p:nvPr/>
        </p:nvCxnSpPr>
        <p:spPr>
          <a:xfrm flipV="1">
            <a:off x="3467312" y="5408992"/>
            <a:ext cx="1615283" cy="743556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9EF842CE-0CA5-EB46-84F7-389A13972B7C}"/>
              </a:ext>
            </a:extLst>
          </p:cNvPr>
          <p:cNvCxnSpPr>
            <a:cxnSpLocks/>
            <a:stCxn id="12" idx="3"/>
            <a:endCxn id="43" idx="1"/>
          </p:cNvCxnSpPr>
          <p:nvPr/>
        </p:nvCxnSpPr>
        <p:spPr>
          <a:xfrm flipV="1">
            <a:off x="6601914" y="2680623"/>
            <a:ext cx="494083" cy="1184657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F3530E0A-4355-5D4A-9900-205550F735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43107" y="4627613"/>
            <a:ext cx="585313" cy="12701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55B86E0-3B42-F745-BFB7-7BFE92528CB0}"/>
              </a:ext>
            </a:extLst>
          </p:cNvPr>
          <p:cNvSpPr/>
          <p:nvPr/>
        </p:nvSpPr>
        <p:spPr>
          <a:xfrm>
            <a:off x="7095997" y="2464269"/>
            <a:ext cx="1095093" cy="43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Web services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EB2F5830-E69E-5D44-9E30-B5641094244A}"/>
              </a:ext>
            </a:extLst>
          </p:cNvPr>
          <p:cNvCxnSpPr>
            <a:cxnSpLocks/>
            <a:stCxn id="12" idx="1"/>
            <a:endCxn id="27" idx="3"/>
          </p:cNvCxnSpPr>
          <p:nvPr/>
        </p:nvCxnSpPr>
        <p:spPr>
          <a:xfrm rot="10800000">
            <a:off x="4822499" y="2680624"/>
            <a:ext cx="447114" cy="1184657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91F0297-7E0A-C141-90CB-E2F3FF3437F2}"/>
              </a:ext>
            </a:extLst>
          </p:cNvPr>
          <p:cNvSpPr/>
          <p:nvPr/>
        </p:nvSpPr>
        <p:spPr>
          <a:xfrm>
            <a:off x="5442174" y="2471000"/>
            <a:ext cx="1095093" cy="43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Realtime</a:t>
            </a:r>
          </a:p>
        </p:txBody>
      </p:sp>
    </p:spTree>
    <p:extLst>
      <p:ext uri="{BB962C8B-B14F-4D97-AF65-F5344CB8AC3E}">
        <p14:creationId xmlns:p14="http://schemas.microsoft.com/office/powerpoint/2010/main" val="25996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1" grpId="0"/>
      <p:bldP spid="12" grpId="0" animBg="1"/>
      <p:bldP spid="43" grpId="0" animBg="1"/>
      <p:bldP spid="53" grpId="1" animBg="1"/>
      <p:bldP spid="53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323E-DB1A-424B-BF90-D2F47F0C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IRIS Federated Repositories Means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3D0F-AAB3-9842-9D8F-7D48D43F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make either BREQ_FAST or web service requests and seamlessly get data back from any of the PH5 and SEED repositories. </a:t>
            </a:r>
          </a:p>
          <a:p>
            <a:r>
              <a:rPr lang="en-US" dirty="0"/>
              <a:t>ADC and DMC provide redundancy and reliability</a:t>
            </a:r>
          </a:p>
          <a:p>
            <a:r>
              <a:rPr lang="en-US" dirty="0"/>
              <a:t>Global load balancing improves performance</a:t>
            </a:r>
          </a:p>
        </p:txBody>
      </p:sp>
    </p:spTree>
    <p:extLst>
      <p:ext uri="{BB962C8B-B14F-4D97-AF65-F5344CB8AC3E}">
        <p14:creationId xmlns:p14="http://schemas.microsoft.com/office/powerpoint/2010/main" val="1291053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{B71EA0D2-40D8-564E-9065-8BA75E9D1B72}tf10001076</Template>
  <TotalTime>1867</TotalTime>
  <Words>332</Words>
  <Application>Microsoft Macintosh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ArialMT</vt:lpstr>
      <vt:lpstr>Century Gothic</vt:lpstr>
      <vt:lpstr>Geneva</vt:lpstr>
      <vt:lpstr>Wingdings 3</vt:lpstr>
      <vt:lpstr>Ion Boardroom</vt:lpstr>
      <vt:lpstr>Leveraging Data Center Federation in Seismology</vt:lpstr>
      <vt:lpstr>The beginning of metadata and time series harmonization in seismology</vt:lpstr>
      <vt:lpstr>Standardized services</vt:lpstr>
      <vt:lpstr>Fedcatalog an IRIS Federated model in seismology </vt:lpstr>
      <vt:lpstr>International Federation of Data Centers</vt:lpstr>
      <vt:lpstr>Federated Discovery</vt:lpstr>
      <vt:lpstr>Federated clients</vt:lpstr>
      <vt:lpstr>Repositories at the IRIS DMC: How IRIS leverages federation concepts internally</vt:lpstr>
      <vt:lpstr>What IRIS Federated Repositories Means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Federation of Data Centers in Seismology</dc:title>
  <dc:creator>Tim Ahern</dc:creator>
  <cp:lastModifiedBy>Tim Ahern</cp:lastModifiedBy>
  <cp:revision>47</cp:revision>
  <cp:lastPrinted>2018-11-30T18:06:35Z</cp:lastPrinted>
  <dcterms:created xsi:type="dcterms:W3CDTF">2018-11-28T19:28:20Z</dcterms:created>
  <dcterms:modified xsi:type="dcterms:W3CDTF">2018-12-05T20:23:28Z</dcterms:modified>
</cp:coreProperties>
</file>